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0" r:id="rId5"/>
  </p:sldMasterIdLst>
  <p:notesMasterIdLst>
    <p:notesMasterId r:id="rId14"/>
  </p:notesMasterIdLst>
  <p:sldIdLst>
    <p:sldId id="353" r:id="rId6"/>
    <p:sldId id="409" r:id="rId7"/>
    <p:sldId id="420" r:id="rId8"/>
    <p:sldId id="421" r:id="rId9"/>
    <p:sldId id="418" r:id="rId10"/>
    <p:sldId id="419" r:id="rId11"/>
    <p:sldId id="422" r:id="rId12"/>
    <p:sldId id="42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5E7"/>
    <a:srgbClr val="66FF33"/>
    <a:srgbClr val="FF0000"/>
    <a:srgbClr val="0000FF"/>
    <a:srgbClr val="FFCC99"/>
    <a:srgbClr val="107F44"/>
    <a:srgbClr val="FFFFCC"/>
    <a:srgbClr val="FFFF99"/>
    <a:srgbClr val="FFFF66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3" autoAdjust="0"/>
    <p:restoredTop sz="87673" autoAdjust="0"/>
  </p:normalViewPr>
  <p:slideViewPr>
    <p:cSldViewPr snapToGrid="0">
      <p:cViewPr varScale="1">
        <p:scale>
          <a:sx n="98" d="100"/>
          <a:sy n="98" d="100"/>
        </p:scale>
        <p:origin x="20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3517" tIns="46758" rIns="93517" bIns="467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5"/>
          </a:xfrm>
          <a:prstGeom prst="rect">
            <a:avLst/>
          </a:prstGeom>
        </p:spPr>
        <p:txBody>
          <a:bodyPr vert="horz" lIns="93517" tIns="46758" rIns="93517" bIns="46758" rtlCol="0"/>
          <a:lstStyle>
            <a:lvl1pPr algn="r">
              <a:defRPr sz="1200"/>
            </a:lvl1pPr>
          </a:lstStyle>
          <a:p>
            <a:fld id="{215BFD78-E5B6-4D9D-ACDD-2D8DCC83F47A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17" tIns="46758" rIns="93517" bIns="467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4"/>
            <a:ext cx="5608320" cy="3660458"/>
          </a:xfrm>
          <a:prstGeom prst="rect">
            <a:avLst/>
          </a:prstGeom>
        </p:spPr>
        <p:txBody>
          <a:bodyPr vert="horz" lIns="93517" tIns="46758" rIns="93517" bIns="4675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4"/>
          </a:xfrm>
          <a:prstGeom prst="rect">
            <a:avLst/>
          </a:prstGeom>
        </p:spPr>
        <p:txBody>
          <a:bodyPr vert="horz" lIns="93517" tIns="46758" rIns="93517" bIns="467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9"/>
            <a:ext cx="3037840" cy="466434"/>
          </a:xfrm>
          <a:prstGeom prst="rect">
            <a:avLst/>
          </a:prstGeom>
        </p:spPr>
        <p:txBody>
          <a:bodyPr vert="horz" lIns="93517" tIns="46758" rIns="93517" bIns="46758" rtlCol="0" anchor="b"/>
          <a:lstStyle>
            <a:lvl1pPr algn="r">
              <a:defRPr sz="1200"/>
            </a:lvl1pPr>
          </a:lstStyle>
          <a:p>
            <a:fld id="{0EB56C24-0205-46C9-9571-6BD81EC382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532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159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7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38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683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302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801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77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safety accountability. Always look out for one another – the primary goal is to go home how we came in.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56C24-0205-46C9-9571-6BD81EC382E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5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323851" y="566739"/>
            <a:ext cx="6469856" cy="4492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419146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9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83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7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217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55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938712" y="15594"/>
            <a:ext cx="4205288" cy="6858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3600" y="1536363"/>
            <a:ext cx="4087245" cy="78859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rgbClr val="107F4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303600" y="2465300"/>
            <a:ext cx="4087245" cy="14378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rgbClr val="107F4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6054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038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606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0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2.png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525"/>
            <a:ext cx="9144000" cy="68389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age3.png" descr="image3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776" y="455614"/>
            <a:ext cx="3898900" cy="925513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Title Text"/>
          <p:cNvSpPr txBox="1">
            <a:spLocks noGrp="1"/>
          </p:cNvSpPr>
          <p:nvPr>
            <p:ph type="title"/>
          </p:nvPr>
        </p:nvSpPr>
        <p:spPr>
          <a:xfrm>
            <a:off x="457200" y="1518801"/>
            <a:ext cx="8229600" cy="39344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070340"/>
            <a:ext cx="8229600" cy="42733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Blip>
                <a:blip r:embed="rId4"/>
              </a:buBlip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96562" y="6381751"/>
            <a:ext cx="141064" cy="1384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2746434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1397" y="6356350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3C58DF0-E5FD-4F20-A18E-8CBBADF3A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9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2.png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525"/>
            <a:ext cx="9144000" cy="68389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age3.png" descr="image3.pn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2776" y="455615"/>
            <a:ext cx="3387724" cy="877886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Title Text"/>
          <p:cNvSpPr txBox="1">
            <a:spLocks noGrp="1"/>
          </p:cNvSpPr>
          <p:nvPr>
            <p:ph type="title"/>
          </p:nvPr>
        </p:nvSpPr>
        <p:spPr>
          <a:xfrm>
            <a:off x="457200" y="1518801"/>
            <a:ext cx="8229600" cy="39344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96562" y="6381751"/>
            <a:ext cx="141064" cy="1384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013531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2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3.jpeg" descr="image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525"/>
            <a:ext cx="9144000" cy="683895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544142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3.jpeg" descr="image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525"/>
            <a:ext cx="9144000" cy="683895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323850" y="566739"/>
            <a:ext cx="6512719" cy="4492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45267517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3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2.png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525"/>
            <a:ext cx="9144000" cy="6838950"/>
          </a:xfrm>
          <a:prstGeom prst="rect">
            <a:avLst/>
          </a:prstGeom>
          <a:ln w="12700">
            <a:miter lim="400000"/>
          </a:ln>
        </p:spPr>
      </p:pic>
      <p:pic>
        <p:nvPicPr>
          <p:cNvPr id="41" name="image3.png" descr="image3.pn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8709" y="444597"/>
            <a:ext cx="3397363" cy="925513"/>
          </a:xfrm>
          <a:prstGeom prst="rect">
            <a:avLst/>
          </a:prstGeom>
          <a:ln w="12700">
            <a:miter lim="400000"/>
          </a:ln>
        </p:spPr>
      </p:pic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118942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"/>
          <p:cNvSpPr/>
          <p:nvPr/>
        </p:nvSpPr>
        <p:spPr>
          <a:xfrm>
            <a:off x="-2" y="0"/>
            <a:ext cx="9144004" cy="6858000"/>
          </a:xfrm>
          <a:prstGeom prst="rect">
            <a:avLst/>
          </a:prstGeom>
          <a:gradFill>
            <a:gsLst>
              <a:gs pos="0">
                <a:srgbClr val="C7E1AA"/>
              </a:gs>
              <a:gs pos="100000">
                <a:srgbClr val="DCEBCD"/>
              </a:gs>
            </a:gsLst>
            <a:lin ang="16200000"/>
          </a:gradFill>
          <a:ln>
            <a:solidFill>
              <a:srgbClr val="C7DDAE"/>
            </a:solidFill>
          </a:ln>
        </p:spPr>
        <p:txBody>
          <a:bodyPr lIns="34289" tIns="34289" rIns="34289" bIns="34289"/>
          <a:lstStyle/>
          <a:p>
            <a:pPr>
              <a:spcBef>
                <a:spcPts val="900"/>
              </a:spcBef>
              <a:defRPr sz="1800">
                <a:latin typeface="+mj-lt"/>
                <a:ea typeface="+mj-ea"/>
                <a:cs typeface="+mj-cs"/>
                <a:sym typeface="Arial"/>
              </a:defRPr>
            </a:pPr>
            <a:endParaRPr sz="1350" dirty="0"/>
          </a:p>
        </p:txBody>
      </p:sp>
      <p:pic>
        <p:nvPicPr>
          <p:cNvPr id="50" name="image3.png" descr="image3.pn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67047" y="2470151"/>
            <a:ext cx="5209906" cy="1416050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412138" y="6356351"/>
            <a:ext cx="141064" cy="13849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0223954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6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"/>
          <p:cNvSpPr/>
          <p:nvPr/>
        </p:nvSpPr>
        <p:spPr>
          <a:xfrm>
            <a:off x="-2" y="0"/>
            <a:ext cx="9144004" cy="6858000"/>
          </a:xfrm>
          <a:prstGeom prst="rect">
            <a:avLst/>
          </a:prstGeom>
          <a:gradFill>
            <a:gsLst>
              <a:gs pos="0">
                <a:srgbClr val="C7E1AA"/>
              </a:gs>
              <a:gs pos="100000">
                <a:srgbClr val="DCEBCD"/>
              </a:gs>
            </a:gsLst>
            <a:lin ang="16200000"/>
          </a:gradFill>
          <a:ln>
            <a:solidFill>
              <a:srgbClr val="C7DDAE"/>
            </a:solidFill>
          </a:ln>
        </p:spPr>
        <p:txBody>
          <a:bodyPr lIns="34289" tIns="34289" rIns="34289" bIns="34289"/>
          <a:lstStyle/>
          <a:p>
            <a:pPr>
              <a:spcBef>
                <a:spcPts val="900"/>
              </a:spcBef>
              <a:defRPr sz="1800">
                <a:latin typeface="+mj-lt"/>
                <a:ea typeface="+mj-ea"/>
                <a:cs typeface="+mj-cs"/>
                <a:sym typeface="Arial"/>
              </a:defRPr>
            </a:pPr>
            <a:endParaRPr sz="1350" dirty="0"/>
          </a:p>
        </p:txBody>
      </p:sp>
      <p:pic>
        <p:nvPicPr>
          <p:cNvPr id="50" name="image3.png" descr="image3.pn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78063" y="3616470"/>
            <a:ext cx="5187874" cy="1416050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412138" y="6356351"/>
            <a:ext cx="141064" cy="13849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1650206" y="3314701"/>
            <a:ext cx="5986463" cy="47625"/>
          </a:xfrm>
          <a:prstGeom prst="line">
            <a:avLst/>
          </a:prstGeom>
          <a:noFill/>
          <a:ln w="50800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75373724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3275" y="1370013"/>
            <a:ext cx="3695700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370013"/>
            <a:ext cx="3695700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February 13, 2013 - Title of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11.pn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2.jpeg" descr="image2.jpe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323850" y="566739"/>
            <a:ext cx="6484144" cy="449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817684"/>
            <a:ext cx="8229600" cy="4525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buBlip>
                <a:blip r:embed="rId13"/>
              </a:buBlip>
            </a:lvl1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20362" y="6508751"/>
            <a:ext cx="141064" cy="1384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 sz="900">
                <a:latin typeface="+mj-lt"/>
                <a:ea typeface="+mj-ea"/>
                <a:cs typeface="+mj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992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63" r:id="rId4"/>
    <p:sldLayoutId id="2147483666" r:id="rId5"/>
    <p:sldLayoutId id="2147483664" r:id="rId6"/>
    <p:sldLayoutId id="2147483665" r:id="rId7"/>
    <p:sldLayoutId id="2147483667" r:id="rId8"/>
    <p:sldLayoutId id="2147483685" r:id="rId9"/>
  </p:sldLayoutIdLst>
  <p:transition spd="med"/>
  <p:hf hdr="0" ftr="0" dt="0"/>
  <p:txStyles>
    <p:titleStyle>
      <a:lvl1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107F44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685800" rtl="0" latinLnBrk="0">
        <a:lnSpc>
          <a:spcPct val="9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25" b="1" i="0" u="none" strike="noStrike" cap="none" spc="0" baseline="0">
          <a:ln>
            <a:noFill/>
          </a:ln>
          <a:solidFill>
            <a:srgbClr val="1E4649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255982" marR="0" indent="-255982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Blip>
          <a:blip r:embed="rId13"/>
        </a:buBlip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589359" marR="0" indent="-246459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–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904875" marR="0" indent="-219075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193006" marR="0" indent="-164306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–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1590675" marR="0" indent="-219075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1933575" marR="0" indent="-219075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1725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276475" marR="0" indent="-219075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1725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2619375" marR="0" indent="-219075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1725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2962275" marR="0" indent="-219075" algn="l" defTabSz="685800" rtl="0" latinLnBrk="0">
        <a:lnSpc>
          <a:spcPct val="100000"/>
        </a:lnSpc>
        <a:spcBef>
          <a:spcPts val="1200"/>
        </a:spcBef>
        <a:spcAft>
          <a:spcPts val="0"/>
        </a:spcAft>
        <a:buClrTx/>
        <a:buSzPct val="100000"/>
        <a:buFontTx/>
        <a:buChar char="•"/>
        <a:tabLst/>
        <a:defRPr sz="1725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3.png" descr="image3.png"/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287" y="220337"/>
            <a:ext cx="1912985" cy="51734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5015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B852F4-A6C6-4A58-8EB1-18C5AA0BC92B}"/>
              </a:ext>
            </a:extLst>
          </p:cNvPr>
          <p:cNvSpPr txBox="1"/>
          <p:nvPr/>
        </p:nvSpPr>
        <p:spPr>
          <a:xfrm>
            <a:off x="718456" y="2139045"/>
            <a:ext cx="6204858" cy="8002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Process Safety Management</a:t>
            </a:r>
          </a:p>
          <a:p>
            <a:pPr marL="0" marR="0" indent="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Of </a:t>
            </a: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Highly Hazardous Chemicals </a:t>
            </a:r>
          </a:p>
        </p:txBody>
      </p:sp>
    </p:spTree>
    <p:extLst>
      <p:ext uri="{BB962C8B-B14F-4D97-AF65-F5344CB8AC3E}">
        <p14:creationId xmlns:p14="http://schemas.microsoft.com/office/powerpoint/2010/main" val="17536808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What is Process Safety Management?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457200" y="2122714"/>
            <a:ext cx="8581832" cy="36317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In 1992, OSHA developed the Process Safety Management rule,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29 CFR 1910.119 due to many industrial incidents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Involving highly hazardous chemical releases.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300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The intent of this rule is to prevent or minimize the consequences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of cata</a:t>
            </a:r>
            <a:r>
              <a:rPr lang="en-US" sz="2300" dirty="0">
                <a:solidFill>
                  <a:srgbClr val="000000"/>
                </a:solidFill>
                <a:sym typeface="Helvetica"/>
              </a:rPr>
              <a:t>strophic releases of toxic, reactive, flammable, or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e</a:t>
            </a: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xplosive chemicals.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300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The chemical of concern </a:t>
            </a:r>
            <a:r>
              <a:rPr lang="en-US" sz="2300" dirty="0">
                <a:solidFill>
                  <a:srgbClr val="000000"/>
                </a:solidFill>
                <a:sym typeface="Helvetica"/>
              </a:rPr>
              <a:t>present at the Rumford mill is the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m</a:t>
            </a: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anufacturing of chlorine </a:t>
            </a:r>
            <a:r>
              <a:rPr lang="en-US" sz="2300" dirty="0">
                <a:solidFill>
                  <a:srgbClr val="000000"/>
                </a:solidFill>
                <a:sym typeface="Helvetica"/>
              </a:rPr>
              <a:t>dioxide (ClO2).</a:t>
            </a: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42224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What is Chlorine Dioxide – ClO2?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457200" y="2122714"/>
            <a:ext cx="8092917" cy="29238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Chlorine dioxide (ClO2) is a chemical used in the pulp and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p</a:t>
            </a: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aper i</a:t>
            </a:r>
            <a:r>
              <a:rPr lang="en-US" sz="2300" dirty="0">
                <a:solidFill>
                  <a:srgbClr val="000000"/>
                </a:solidFill>
                <a:sym typeface="Helvetica"/>
              </a:rPr>
              <a:t>ndustry to bleach pulp for white paper products.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Because the gas is unstable, it cannot be transported and is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always produced where the bleaching occurs. 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300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The ClO2 is manufactured at the Rumford Mill in the R8 Plant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building.</a:t>
            </a: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47663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What is Chlorine Dioxide – ClO2?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323850" y="1796143"/>
            <a:ext cx="8516110" cy="43396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ClO2 is a yellowish-green gas that is converted into an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aqueous solution.   ClO2 smells of bleach and can be detected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very quickly.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When there is exposure to ClO2, this can cause respiratory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Irritation and ingestion can be harmful.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300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Always report to a ND paper representative if you suspect there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May be ClO2 gas present in the area you are working.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Fixed monitors are throughout the R8 building to detect ClO2. In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t</a:t>
            </a: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he event of alarms going off, immediately exit the building.</a:t>
            </a:r>
          </a:p>
        </p:txBody>
      </p:sp>
    </p:spTree>
    <p:extLst>
      <p:ext uri="{BB962C8B-B14F-4D97-AF65-F5344CB8AC3E}">
        <p14:creationId xmlns:p14="http://schemas.microsoft.com/office/powerpoint/2010/main" val="1843569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14 Elements of Process Safety Management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323850" y="1567542"/>
            <a:ext cx="8158640" cy="47551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The following are the elements which make up the process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safety management program: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300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Employee Participation			Process Safety Information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Process Hazard Analysis			Operating Procedures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Employee Training			</a:t>
            </a: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sym typeface="Helvetica"/>
              </a:rPr>
              <a:t>Contractors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Management of Change			Prestart up Safety Review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Mechanical Integrity			Hot Work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Incident Investigation			Emergency Planning &amp; Response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Compliance Audits			Trade Secrets</a:t>
            </a:r>
          </a:p>
        </p:txBody>
      </p:sp>
    </p:spTree>
    <p:extLst>
      <p:ext uri="{BB962C8B-B14F-4D97-AF65-F5344CB8AC3E}">
        <p14:creationId xmlns:p14="http://schemas.microsoft.com/office/powerpoint/2010/main" val="1210078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Employer responsibilities for contractors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323850" y="1584516"/>
            <a:ext cx="8524124" cy="50321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The employer responsibilities for contractors work on or near a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PSM</a:t>
            </a:r>
            <a:r>
              <a:rPr lang="en-US" sz="2300" dirty="0">
                <a:solidFill>
                  <a:srgbClr val="000000"/>
                </a:solidFill>
                <a:sym typeface="Helvetica"/>
              </a:rPr>
              <a:t>-covered process: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The employer must obtain and evaluate information regarding the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  contractors’ safety performance.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The employer shall inform contract employees of the known fire, explosion, or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 toxic release hazard related to the contractor’s work and the process.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The employer shall describe applicable provisions of the emergency action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 plant and control access to these process areas.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The employer must periodically evaluate the performance of contract employers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in fulfilling their obligations.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The employer will fill out a Chlorine Dioxide Work Permit with the contractors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 who are working on or around the ClO2 syste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m.</a:t>
            </a: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9362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Contract Employer Responsibilities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323850" y="1813116"/>
            <a:ext cx="8507005" cy="44012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You as the contract employer are responsible for: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Ensuring that contract employees are trained in work practices necessary to do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 your jobs.</a:t>
            </a: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Instructing employees in safe work practices, safety rules of the facility, and the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known pot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ential fire, explosion, or toxic release hazards relating to your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respective job functions.  Including and not limited to: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lvl="1" hangingPunct="0"/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SDS 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reviews of chlorine dioxide and other chemicals in the area.</a:t>
            </a:r>
          </a:p>
          <a:p>
            <a:pPr lvl="1" hangingPunct="0"/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Lockout/Tagout</a:t>
            </a:r>
          </a:p>
          <a:p>
            <a:pPr lvl="1" hangingPunct="0"/>
            <a:r>
              <a:rPr lang="en-US" dirty="0">
                <a:solidFill>
                  <a:srgbClr val="000000"/>
                </a:solidFill>
                <a:sym typeface="Helvetica"/>
              </a:rPr>
              <a:t>Confined Space Entry</a:t>
            </a:r>
          </a:p>
          <a:p>
            <a:pPr lvl="1" hangingPunct="0"/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Opening Pro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cess System (Line Break)</a:t>
            </a:r>
          </a:p>
          <a:p>
            <a:pPr lvl="1" hangingPunct="0"/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Provi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sion of the emergency action plan that pertains to the area you will be </a:t>
            </a:r>
          </a:p>
          <a:p>
            <a:pPr lvl="1" hangingPunct="0"/>
            <a:r>
              <a:rPr lang="en-US" dirty="0">
                <a:solidFill>
                  <a:srgbClr val="000000"/>
                </a:solidFill>
                <a:sym typeface="Helvetica"/>
              </a:rPr>
              <a:t>working in.</a:t>
            </a:r>
          </a:p>
        </p:txBody>
      </p:sp>
    </p:spTree>
    <p:extLst>
      <p:ext uri="{BB962C8B-B14F-4D97-AF65-F5344CB8AC3E}">
        <p14:creationId xmlns:p14="http://schemas.microsoft.com/office/powerpoint/2010/main" val="1189556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850EA23-DB8C-93C9-81A1-706F7144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Contract Employer Responsibilities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1786-BB1F-4363-B2FE-45B7F37EA0E7}"/>
              </a:ext>
            </a:extLst>
          </p:cNvPr>
          <p:cNvSpPr txBox="1"/>
          <p:nvPr/>
        </p:nvSpPr>
        <p:spPr>
          <a:xfrm>
            <a:off x="323850" y="1813116"/>
            <a:ext cx="6850589" cy="357020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300" dirty="0">
                <a:solidFill>
                  <a:srgbClr val="000000"/>
                </a:solidFill>
                <a:sym typeface="Helvetica"/>
              </a:rPr>
              <a:t>You as the contract employer are responsible for: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The contractor shall document that each employee working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 onsite has received and understood the required training listed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above.  These training records shall contain the identity of the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 employee, the date of the training, and the means used to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verify that the employee understood the training.  For example,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 quiz.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dirty="0">
              <a:solidFill>
                <a:srgbClr val="000000"/>
              </a:solidFill>
              <a:sym typeface="Helvetica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Report 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all illnesses and injuries to your Rumford mill contact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0000"/>
                </a:solidFill>
                <a:sym typeface="Helvetica"/>
              </a:rPr>
              <a:t>     immediately.  These will require an investigation to prevent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rPr>
              <a:t>     reoccurrence</a:t>
            </a:r>
            <a:r>
              <a:rPr lang="en-US" dirty="0">
                <a:solidFill>
                  <a:srgbClr val="000000"/>
                </a:solidFill>
                <a:sym typeface="Helvetica"/>
              </a:rPr>
              <a:t> and will be maintained in the safety department.</a:t>
            </a:r>
            <a:endParaRPr kumimoji="0" lang="en-US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4181845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預設簡報設計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預設簡報設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3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3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22E3DE6A641C4993E5F5EE123FFD4C" ma:contentTypeVersion="13" ma:contentTypeDescription="Create a new document." ma:contentTypeScope="" ma:versionID="dd90cc4894f90f769a440083c93da03f">
  <xsd:schema xmlns:xsd="http://www.w3.org/2001/XMLSchema" xmlns:xs="http://www.w3.org/2001/XMLSchema" xmlns:p="http://schemas.microsoft.com/office/2006/metadata/properties" xmlns:ns2="5fb6c814-cf8e-47ce-9b74-4dea87e14dee" targetNamespace="http://schemas.microsoft.com/office/2006/metadata/properties" ma:root="true" ma:fieldsID="a7b55fcf0b41d9655da3ec8bd02aa94f" ns2:_="">
    <xsd:import namespace="5fb6c814-cf8e-47ce-9b74-4dea87e14d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b6c814-cf8e-47ce-9b74-4dea87e14d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CE443D78-D6AB-4B5A-AF3E-576EDB7BFA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b6c814-cf8e-47ce-9b74-4dea87e14d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ABD021-65EE-47DE-8225-8900B99D0300}">
  <ds:schemaRefs>
    <ds:schemaRef ds:uri="5fb6c814-cf8e-47ce-9b74-4dea87e14de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E976818-5EFC-4C6C-93CD-0C01D4A860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16616</TotalTime>
  <Words>817</Words>
  <Application>Microsoft Office PowerPoint</Application>
  <PresentationFormat>On-screen Show (4:3)</PresentationFormat>
  <Paragraphs>114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預設簡報設計</vt:lpstr>
      <vt:lpstr>Custom Design</vt:lpstr>
      <vt:lpstr>PowerPoint Presentation</vt:lpstr>
      <vt:lpstr>What is Process Safety Management?</vt:lpstr>
      <vt:lpstr>What is Chlorine Dioxide – ClO2?</vt:lpstr>
      <vt:lpstr>What is Chlorine Dioxide – ClO2?</vt:lpstr>
      <vt:lpstr>14 Elements of Process Safety Management</vt:lpstr>
      <vt:lpstr>Employer responsibilities for contractors</vt:lpstr>
      <vt:lpstr>Contract Employer Responsibilities</vt:lpstr>
      <vt:lpstr>Contract Employer Responsibilities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Delbridge, Rebecca (Dayton)</dc:creator>
  <cp:lastModifiedBy>Dipompo, Monique (Rumford)</cp:lastModifiedBy>
  <cp:revision>517</cp:revision>
  <cp:lastPrinted>2025-06-16T17:37:25Z</cp:lastPrinted>
  <dcterms:created xsi:type="dcterms:W3CDTF">2018-06-08T14:25:23Z</dcterms:created>
  <dcterms:modified xsi:type="dcterms:W3CDTF">2025-09-15T13:34:48Z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0x010100D122E3DE6A641C4993E5F5EE123FFD4C</vt:lpwstr>
  </property>
</Properties>
</file>